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07" r:id="rId2"/>
    <p:sldId id="279" r:id="rId3"/>
    <p:sldId id="303" r:id="rId4"/>
    <p:sldId id="309" r:id="rId5"/>
    <p:sldId id="282" r:id="rId6"/>
    <p:sldId id="283" r:id="rId7"/>
    <p:sldId id="284" r:id="rId8"/>
    <p:sldId id="285" r:id="rId9"/>
    <p:sldId id="286" r:id="rId10"/>
    <p:sldId id="291" r:id="rId11"/>
    <p:sldId id="293" r:id="rId12"/>
    <p:sldId id="310" r:id="rId13"/>
    <p:sldId id="304" r:id="rId14"/>
    <p:sldId id="294" r:id="rId15"/>
    <p:sldId id="296" r:id="rId16"/>
    <p:sldId id="297" r:id="rId17"/>
    <p:sldId id="298" r:id="rId18"/>
    <p:sldId id="308" r:id="rId19"/>
    <p:sldId id="300" r:id="rId20"/>
    <p:sldId id="301" r:id="rId21"/>
    <p:sldId id="30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85924" autoAdjust="0"/>
  </p:normalViewPr>
  <p:slideViewPr>
    <p:cSldViewPr>
      <p:cViewPr>
        <p:scale>
          <a:sx n="69" d="100"/>
          <a:sy n="69" d="100"/>
        </p:scale>
        <p:origin x="-143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D1CB7-8500-4ABF-B79D-30D60B984100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6B70A-2CA8-4B85-B534-B76BEA406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687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6B70A-2CA8-4B85-B534-B76BEA4064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577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6B70A-2CA8-4B85-B534-B76BEA40641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66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hyperlink" Target="https://tatar-republic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12" Type="http://schemas.openxmlformats.org/officeDocument/2006/relationships/image" Target="../media/image68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11" Type="http://schemas.openxmlformats.org/officeDocument/2006/relationships/image" Target="../media/image67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image" Target="../media/image83.tiff"/><Relationship Id="rId17" Type="http://schemas.openxmlformats.org/officeDocument/2006/relationships/image" Target="../media/image88.jpeg"/><Relationship Id="rId2" Type="http://schemas.openxmlformats.org/officeDocument/2006/relationships/image" Target="../media/image73.jpeg"/><Relationship Id="rId16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5" Type="http://schemas.openxmlformats.org/officeDocument/2006/relationships/image" Target="../media/image86.jpe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80.jpeg"/><Relationship Id="rId14" Type="http://schemas.openxmlformats.org/officeDocument/2006/relationships/image" Target="../media/image8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18" Type="http://schemas.openxmlformats.org/officeDocument/2006/relationships/image" Target="../media/image10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5" Type="http://schemas.openxmlformats.org/officeDocument/2006/relationships/image" Target="../media/image91.jpeg"/><Relationship Id="rId15" Type="http://schemas.openxmlformats.org/officeDocument/2006/relationships/image" Target="../media/image101.jpeg"/><Relationship Id="rId10" Type="http://schemas.openxmlformats.org/officeDocument/2006/relationships/image" Target="../media/image96.jpeg"/><Relationship Id="rId4" Type="http://schemas.openxmlformats.org/officeDocument/2006/relationships/image" Target="../media/image90.png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7" b="2145"/>
          <a:stretch/>
        </p:blipFill>
        <p:spPr>
          <a:xfrm>
            <a:off x="1" y="0"/>
            <a:ext cx="9163084" cy="69459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4136" y="631127"/>
            <a:ext cx="7968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Мөслим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районы </a:t>
            </a:r>
          </a:p>
          <a:p>
            <a:pPr algn="ctr"/>
            <a:r>
              <a:rPr lang="tt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 БЮДЖЕТ ГОМУМИ БЕЛЕМ БИРҮ УЧРЕЖДЕНИЕСЕ </a:t>
            </a:r>
          </a:p>
          <a:p>
            <a:pPr algn="ctr"/>
            <a: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ЯҢА УСЫ ТӨП ГОМУМИ БЕЛЕМ БИРҮ МӘКТӘБЕ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2974" y="1628800"/>
            <a:ext cx="673749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</a:t>
            </a:r>
            <a:r>
              <a:rPr lang="tt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әдәбияты</a:t>
            </a:r>
          </a:p>
          <a:p>
            <a:pPr algn="ctr"/>
            <a:r>
              <a:rPr lang="tt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кабинеты</a:t>
            </a:r>
          </a:p>
          <a:p>
            <a:pPr algn="ctr"/>
            <a:endParaRPr lang="tt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tt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Укытучы: </a:t>
            </a:r>
          </a:p>
          <a:p>
            <a:pPr algn="r"/>
            <a:r>
              <a:rPr lang="tt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</a:t>
            </a:r>
            <a:r>
              <a:rPr lang="ru-RU" sz="2000" b="1" i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ьева</a:t>
            </a: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Сөмбел </a:t>
            </a:r>
          </a:p>
          <a:p>
            <a:pPr algn="r"/>
            <a:r>
              <a:rPr lang="tt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Мөхәмәтфагыйз кызы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73" y="4239090"/>
            <a:ext cx="2504341" cy="13928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50167" y="5801962"/>
            <a:ext cx="1455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нче ел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33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47667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kern="0" dirty="0">
                <a:solidFill>
                  <a:prstClr val="black"/>
                </a:solidFill>
                <a:latin typeface="Bahnschrift" panose="020B0502040204020203" pitchFamily="34" charset="0"/>
              </a:rPr>
              <a:t> </a:t>
            </a:r>
            <a:r>
              <a:rPr lang="tt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Кабинеттагы норматив  </a:t>
            </a:r>
            <a:r>
              <a:rPr lang="tt-RU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документлар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03" y="1412774"/>
            <a:ext cx="4205025" cy="4886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96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23528" y="274639"/>
            <a:ext cx="836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(татар)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кабинеты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методик</a:t>
            </a:r>
          </a:p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программалар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tt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иҗади эш </a:t>
            </a:r>
            <a:r>
              <a:rPr lang="tt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лабораториясе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бел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ән т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әэмин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ителгән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арсила\AppData\Local\Temp\Rar$DIa0.358\IMG_0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3946"/>
            <a:ext cx="2470580" cy="18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сила\AppData\Local\Temp\Rar$DIa0.742\IMG_09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92" y="3356992"/>
            <a:ext cx="2476602" cy="185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сила\AppData\Local\Temp\Rar$DIa0.378\IMG_09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213711"/>
            <a:ext cx="2634427" cy="19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20335"/>
            <a:ext cx="2698527" cy="25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Марсила\AppData\Local\Temp\Rar$DIa0.352\IMG_09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74" y="3613866"/>
            <a:ext cx="2387344" cy="179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арсила\Desktop\Downloads\IMG_09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438254"/>
            <a:ext cx="2069840" cy="15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рсила\Desktop\Новая папка (5)\IMG_097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730" y="4097805"/>
            <a:ext cx="1419622" cy="189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48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6800" y="-5117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татар) теле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кабинеты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методик</a:t>
            </a:r>
          </a:p>
          <a:p>
            <a:pPr lvl="0" algn="ctr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программалар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һәм иҗади эш лабораториясе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бел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ән т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әэмин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ителгән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арсила\Desktop\Новая папка (5)\IMG_09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948" y="824899"/>
            <a:ext cx="1863444" cy="248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сила\Desktop\Новая папка (5)\IMG_09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070" y="813087"/>
            <a:ext cx="2019021" cy="24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рсила\Desktop\Новая папка (5)\IMG_09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236" y="833257"/>
            <a:ext cx="1850906" cy="246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арсила\Desktop\Новая папка (5)\IMG_09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071" y="3517291"/>
            <a:ext cx="1995948" cy="26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арсила\Desktop\Новая папка (5)\IMG_096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64" y="3501008"/>
            <a:ext cx="2008160" cy="267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арсила\Desktop\Новая папка (5)\IMG_097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34" y="3517291"/>
            <a:ext cx="1995947" cy="26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2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Яхшы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дәреслек-укучының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үсеш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факторы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Марсила\Pictures\qlOOR6i9PF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04" y="3789040"/>
            <a:ext cx="1301007" cy="15121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Марсила\Pictures\20160405_1149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90" y="3741620"/>
            <a:ext cx="1150824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40073"/>
            <a:ext cx="1130115" cy="1561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Users\Марсила\Pictures\24066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611" y="3786111"/>
            <a:ext cx="1248476" cy="1512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Марсила\Pictures\Tatar_adabiyaty_5_1_Cover_Motyigullin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12" y="1491056"/>
            <a:ext cx="1396904" cy="171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Марсила\Pictures\Tatar_adabiyaty_6_1_Cover_Motyigulli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91" y="1559348"/>
            <a:ext cx="1389790" cy="1683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Марсила\Pictures\4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644" y="1541207"/>
            <a:ext cx="1390741" cy="17481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Марсила\Pictures\4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549" y="1554978"/>
            <a:ext cx="1391400" cy="1757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Марсила\Pictures\20160505_16374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554978"/>
            <a:ext cx="1198494" cy="1643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3" y="3789040"/>
            <a:ext cx="1102549" cy="1586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5urokov.ru/_ld/5/8081334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3762211"/>
            <a:ext cx="1166813" cy="151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ib.mordgpi.ru/upload/iblock/e26/5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59348"/>
            <a:ext cx="1166813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36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белешмә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мәгълүматлар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Администратор\Рабочий стол\118NIKON\DSCN97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93" y="1247963"/>
            <a:ext cx="2701296" cy="2384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flipH="1">
            <a:off x="6065912" y="4038670"/>
            <a:ext cx="29919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Сүзлекләр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8088" y="6021288"/>
            <a:ext cx="2987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Дидактик 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 тарату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материаллары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C:\Users\Марсила\AppData\Local\Temp\Rar$DIa0.378\IMG_09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655" y="1268760"/>
            <a:ext cx="3322201" cy="249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Администратор\Рабочий стол\118NIKON\DSCN97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088" y="3442949"/>
            <a:ext cx="2901393" cy="2578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2" name="Прямоугольник 11"/>
          <p:cNvSpPr/>
          <p:nvPr/>
        </p:nvSpPr>
        <p:spPr>
          <a:xfrm>
            <a:off x="323528" y="4084837"/>
            <a:ext cx="2471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Имтиханга әзерлек</a:t>
            </a:r>
          </a:p>
          <a:p>
            <a:pPr algn="ctr"/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материаллары</a:t>
            </a:r>
            <a:endParaRPr lang="ru-RU" dirty="0"/>
          </a:p>
        </p:txBody>
      </p:sp>
      <p:pic>
        <p:nvPicPr>
          <p:cNvPr id="5122" name="Picture 2" descr="C:\Users\Марсила\Desktop\Новая папка (5)\LOND89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47963"/>
            <a:ext cx="1419622" cy="189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83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900" b="1" i="0" u="none" strike="noStrike" cap="none" normalizeH="0" baseline="0" smtClean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/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endParaRPr kumimoji="0" lang="ru-RU" alt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106057"/>
            <a:ext cx="0" cy="926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66654" tIns="-88872" rIns="-12696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900" b="1" i="0" u="none" strike="noStrike" cap="none" normalizeH="0" baseline="0" smtClean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/>
            </a:r>
            <a:b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endParaRPr kumimoji="0" lang="ru-RU" altLang="ru-RU" sz="13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40024" y="152400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язучыларының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сәнгать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эшлеклеләренең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портретлары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Марсила\AppData\Local\Temp\Rar$DIa0.745\IMG_0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4" y="1096368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рсила\AppData\Local\Temp\Rar$DIa0.598\IMG_09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255" y="3404997"/>
            <a:ext cx="2034225" cy="27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рсила\Desktop\Downloads\IMG_0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5" y="3429000"/>
            <a:ext cx="199822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07" y="1180581"/>
            <a:ext cx="3882804" cy="195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Марсила\Desktop\Новая папка (5)\IMG_097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28999"/>
            <a:ext cx="2016224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Марсила\Desktop\Новая папка (5)\IMG_097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698" y="3416860"/>
            <a:ext cx="2007327" cy="267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23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273431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Дәресләрдә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укучыларның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эшчәнлеге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мөстәкыйль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фикерләү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танып-белү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мәнфәгатьләрен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формалаштыру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мөмкинлекләрен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тормышка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ашыруда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тәрбияви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юнәлешкә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39334"/>
            <a:ext cx="2247153" cy="1352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26" y="1339334"/>
            <a:ext cx="2032302" cy="1354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C:\Users\Марсила\Desktop\20190109_0953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72021"/>
            <a:ext cx="2296486" cy="1291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Марсила\Desktop\20190109_0755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13" y="3068960"/>
            <a:ext cx="2560284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Марсила\Desktop\Downloads\IMG_09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2993767"/>
            <a:ext cx="1584176" cy="159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Марсила\Desktop\Downloads\20190208_0817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08" y="2986662"/>
            <a:ext cx="2616307" cy="14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арсила\Desktop\Downloads\20190208_0806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49573"/>
            <a:ext cx="2616307" cy="14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сила\Desktop\Downloads\20190506_1220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334" y="4774993"/>
            <a:ext cx="2644758" cy="14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5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274638"/>
            <a:ext cx="8075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Класстан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тыш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чаралар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укучыларның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рухи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мәдәниятен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саклау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үстерү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өчен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төп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инструмент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булып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Microsoft JhengHei" pitchFamily="34" charset="-120"/>
                <a:cs typeface="Times New Roman" pitchFamily="18" charset="0"/>
              </a:rPr>
              <a:t> тора</a:t>
            </a:r>
          </a:p>
        </p:txBody>
      </p:sp>
      <p:pic>
        <p:nvPicPr>
          <p:cNvPr id="1026" name="Picture 2" descr="C:\Users\Марсила\Desktop\Downloads\321286de-d37b-4f49-a1a6-d94005e057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97" y="1124732"/>
            <a:ext cx="1985323" cy="159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сила\AppData\Local\Temp\Rar$DIa0.609\IMG_09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6" y="2981463"/>
            <a:ext cx="1709781" cy="165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сила\Desktop\Downloads\IMG_09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977" y="2852936"/>
            <a:ext cx="2060641" cy="164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Марсила\Desktop\Downloads\IMG_09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20637" y="2853858"/>
            <a:ext cx="1745110" cy="169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Марсила\Desktop\Downloads\IMG_09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841296"/>
            <a:ext cx="1712675" cy="166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рсила\Desktop\Downloads\IMG_09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6" y="4797152"/>
            <a:ext cx="1800994" cy="140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рсила\Desktop\Downloads\IMG_09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977" y="4773917"/>
            <a:ext cx="1627855" cy="147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фото ФП\IMG_20161012_14352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81" y="4773916"/>
            <a:ext cx="1970652" cy="147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фото ФП\IMG-20181114-WA003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82" y="1124732"/>
            <a:ext cx="2042099" cy="15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арсила\Desktop\Downloads\20190426_0814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192" y="1090269"/>
            <a:ext cx="2795269" cy="157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сила\Desktop\фотки\IMG-20190212-WA000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11" y="4782099"/>
            <a:ext cx="1970650" cy="14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16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970"/>
            <a:ext cx="4320480" cy="5760640"/>
          </a:xfrm>
          <a:prstGeom prst="rect">
            <a:avLst/>
          </a:prstGeom>
          <a:noFill/>
        </p:spPr>
      </p:pic>
      <p:pic>
        <p:nvPicPr>
          <p:cNvPr id="9218" name="Picture 2" descr="C:\Users\Марсила\AppData\Local\Temp\Rar$DIa0.427\IMG_09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64"/>
            <a:ext cx="1872208" cy="188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Марсила\AppData\Local\Temp\Rar$DIa0.662\IMG_09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09120"/>
            <a:ext cx="1708603" cy="170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IMG_54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763" y="2420888"/>
            <a:ext cx="2593002" cy="19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3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116632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Мәктәптә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сәләтле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эшләүгә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игътибар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бирелә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Укучылар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төрле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олимпиадаларда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конкурсларда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фәнни-гамәли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конференцияләрдә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катнашалар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призлы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урыннар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алалар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Рисунок 16" descr="C:\Users\Марсила\AppData\Local\Microsoft\Windows\Temporary Internet Files\Content.Word\0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613" y="1208228"/>
            <a:ext cx="1110852" cy="1619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Марсила\AppData\Local\Microsoft\Windows\Temporary Internet Files\Content.Word\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485" y="1219658"/>
            <a:ext cx="1152128" cy="1614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196752"/>
            <a:ext cx="2674640" cy="3563967"/>
          </a:xfrm>
          <a:prstGeom prst="rect">
            <a:avLst/>
          </a:prstGeom>
          <a:noFill/>
        </p:spPr>
      </p:pic>
      <p:pic>
        <p:nvPicPr>
          <p:cNvPr id="3074" name="Picture 2" descr="E:\дипломы грамоты сертификаты\attachment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160584"/>
            <a:ext cx="1293265" cy="172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дипломы грамоты сертификаты\СМЕЛОВА РЕГИН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65" y="1173057"/>
            <a:ext cx="1169035" cy="165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дипломы грамоты сертификаты\сөйкемле кыш бабай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779" y="1208228"/>
            <a:ext cx="1076846" cy="152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дипломнар\001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679" y="2852443"/>
            <a:ext cx="1422683" cy="195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дипломнар\0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594" y="2886216"/>
            <a:ext cx="1380451" cy="189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:\дипломнар\00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63" y="2893326"/>
            <a:ext cx="1364189" cy="187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E:\дипломнар\01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686" y="2905902"/>
            <a:ext cx="1319577" cy="18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:\дипломнар\тимур.t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011" y="4920607"/>
            <a:ext cx="1013942" cy="154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E:\Флешка 1\личные гсм\00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819" y="4894103"/>
            <a:ext cx="1141409" cy="156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E:\Флешка 1\личные гсм\IMG_20181211_164443_17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17" y="4920606"/>
            <a:ext cx="1455094" cy="145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E:\Флешка 1\Җәлил уку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723" y="4920606"/>
            <a:ext cx="2053159" cy="149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E:\дипломнар\001 (2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14" y="4920606"/>
            <a:ext cx="1102871" cy="15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рсила\Desktop\Downloads\20A43DF8-68C6-40B4-A28A-1F26D8FDF398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500" y="4880816"/>
            <a:ext cx="893720" cy="158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71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3" y="372898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 теле һәм әдәбияты кабинеты  </a:t>
            </a:r>
            <a:r>
              <a:rPr lang="tt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җитәкчесе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17" y="834563"/>
            <a:ext cx="5910733" cy="356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43608" y="4221088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Фамилия: 		  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Григорьева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Исем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 			 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Сөмбел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Әтисе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исеме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     		 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Мөхәмәтфагыйз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Туган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елы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 		 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16.10.1977 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Белеме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	       		 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югары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, АДПИ- 2002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Диплом </a:t>
            </a:r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буенча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белгечлек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 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татар теле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һәм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әдәбият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укытучысы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lvl="0"/>
            <a:r>
              <a:rPr lang="ru-RU" b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Квалификациясе</a:t>
            </a:r>
            <a:r>
              <a:rPr lang="ru-RU" b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:   	 </a:t>
            </a:r>
            <a:r>
              <a:rPr lang="ru-RU" i="1" kern="150" dirty="0" err="1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беренче</a:t>
            </a:r>
            <a:r>
              <a:rPr lang="ru-RU" i="1" kern="1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, </a:t>
            </a:r>
            <a:r>
              <a:rPr lang="tt-RU" i="1" kern="1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25</a:t>
            </a:r>
            <a:r>
              <a:rPr lang="ru-RU" i="1" kern="1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.12.2021 </a:t>
            </a:r>
            <a:endParaRPr lang="ru-RU" kern="1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4533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91889"/>
            <a:ext cx="87511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еминарларда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тренингларда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конференцияләрдә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актив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катнашып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чыгыш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ясау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тәҗрибә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уртаклашу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ачык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дәресләр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мастер-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класслар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үткәрүдә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кабинетлары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аның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материалларга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булуы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укытучы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роль</a:t>
            </a:r>
            <a:r>
              <a:rPr lang="tt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уйный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дипломы грамоты сертификаты\1639430943_a0c9742722ef85c47d7cb5bdac4fa6c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0" y="1164337"/>
            <a:ext cx="1194331" cy="16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22" y="5030905"/>
            <a:ext cx="2252588" cy="143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E:\Флешка 1\личные гсм\ф.садриев укулар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916" y="1150488"/>
            <a:ext cx="1248442" cy="171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Флешка 1\IMG-20170328-WA0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1" y="3159577"/>
            <a:ext cx="932262" cy="165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Флешка 1\ГСМ 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70" y="1150488"/>
            <a:ext cx="1275439" cy="175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Флешка 1\гсм 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29" y="1150487"/>
            <a:ext cx="1331465" cy="183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68" y="3142025"/>
            <a:ext cx="1248040" cy="170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Марсила\Desktop\Downloads\20190419_114149-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831" y="3384820"/>
            <a:ext cx="1783740" cy="143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сила\Desktop\Downloads\20190524_18403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105" y="1301267"/>
            <a:ext cx="2582524" cy="145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сила\Desktop\фотки\IMG-20190228-WA001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543" y="5032608"/>
            <a:ext cx="1906894" cy="143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Марсила\Desktop\Новая папка (4)\VOBH727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426" y="3094327"/>
            <a:ext cx="1261890" cy="168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Марсила\Desktop\Downloads\20190607_13063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757" y="3142025"/>
            <a:ext cx="945452" cy="16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Марсила\Desktop\Downloads\20191129_13050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03053"/>
            <a:ext cx="2342449" cy="131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Марсила\Desktop\Downloads\20191204_08583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043" y="1098107"/>
            <a:ext cx="1045682" cy="185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Марсила\Desktop\Downloads\3587020C-742A-410E-B533-94F77419198A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056" y="3142025"/>
            <a:ext cx="1300137" cy="173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Марсила\Desktop\Downloads\70B563F5-4229-41F6-94D6-D02CE80277EA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098" y="5054151"/>
            <a:ext cx="1919896" cy="143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7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сила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348197" cy="476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9354" y="4941168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уңышларга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тырыш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хезмәте</a:t>
            </a:r>
            <a:r>
              <a:rPr lang="tt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материалларга бай кабинеты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нәтиҗәсендә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ирешә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Бүгенге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көндә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төп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бурычыбыз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телне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саклау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6904" y="2996952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t-RU" sz="2800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800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Татар 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теле һәм әдәбияты кабинеты ул - укытуның фәнни һәм методик дәрәҗәсен күтәрүгә, укучылар һәм укытучының хезмәтен фәнни оештыруга ярдәм итүче укыту үзәге.  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/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Укытучының һәм укучыларның эшчәнлеге өчен кирәк булган барлык төп һәм ярдәмче әсбапларының бер кабинетка туплануы дәреснең төзелешенә,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укучыларның</a:t>
            </a:r>
          </a:p>
          <a:p>
            <a:pPr algn="just"/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мөстәкыйль, укытучының 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иҗади эшенә уңай тәэсир ясый.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Марсила\Desktop\Downloads\IMG_0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57757"/>
            <a:ext cx="3189700" cy="23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Марсила\Desktop\Downloads\IMG_09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5449"/>
            <a:ext cx="3232777" cy="242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332656"/>
            <a:ext cx="3214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Кабинет күренеше</a:t>
            </a:r>
            <a:endParaRPr kumimoji="0" lang="ru-RU" sz="2800" b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917431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укытучының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үз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фәне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класстан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тыш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эшләре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иҗади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эшен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тәэмин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педагогик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осталыкны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мәктәп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укытучыларының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методик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эш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тәҗрибәсен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анализлау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гомумиләштерү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билгеләнгән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арсила\Desktop\Новая папка (5)\IMG_09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2051720" cy="153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сила\Desktop\Новая папка (5)\IMG_09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69804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сила\Desktop\Новая папка (5)\IMG_09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32" y="2420888"/>
            <a:ext cx="2153453" cy="161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сила\Desktop\Новая папка (5)\IMG_09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20888"/>
            <a:ext cx="2051720" cy="153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Марсила\Desktop\Новая папка (5)\IMG_09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1" y="4245767"/>
            <a:ext cx="2077469" cy="155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арсила\Desktop\Новая папка (5)\IMG_09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876" y="4249816"/>
            <a:ext cx="2122124" cy="159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Марсила\Desktop\Новая папка (5)\IMG_098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73" y="4191585"/>
            <a:ext cx="2149712" cy="161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Марсила\Desktop\Новая папка (5)\IMG_098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644" y="4214645"/>
            <a:ext cx="2054340" cy="154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1692276"/>
            <a:ext cx="75608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Методик тема:</a:t>
            </a:r>
          </a:p>
          <a:p>
            <a:pPr algn="ctr"/>
            <a:r>
              <a:rPr lang="tt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“Туган(татар</a:t>
            </a:r>
            <a:r>
              <a:rPr lang="tt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теле һәм әдәбияты</a:t>
            </a:r>
          </a:p>
          <a:p>
            <a:pPr algn="ctr"/>
            <a:r>
              <a:rPr lang="tt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дәресләрендә укучыларга шәхси якын</a:t>
            </a:r>
          </a:p>
          <a:p>
            <a:pPr algn="ctr"/>
            <a:r>
              <a:rPr lang="tt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килеп ныклы әхлак һәм милли </a:t>
            </a:r>
          </a:p>
          <a:p>
            <a:pPr algn="ctr"/>
            <a:r>
              <a:rPr lang="tt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үзаң тәрбияләү”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04664"/>
            <a:ext cx="770485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b="1" dirty="0" smtClean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itchFamily="18" charset="0"/>
              </a:rPr>
              <a:t>                              Максат</a:t>
            </a:r>
            <a:r>
              <a:rPr lang="tt-RU" sz="2800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itchFamily="18" charset="0"/>
              </a:rPr>
              <a:t>: </a:t>
            </a:r>
          </a:p>
          <a:p>
            <a:pPr marL="342900" indent="-342900">
              <a:buAutoNum type="arabicPeriod"/>
            </a:pP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Халкыбызның буыннан-буынга күчеп килә торган рухи, мәдәни, тәрбияви традицияләренә таянып, төрле дәрәҗәдәге балалар белән эшләү </a:t>
            </a:r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шартларында туган( татар) 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 һәм әдәбияты  укытуның эчтәлеген яңарту;</a:t>
            </a:r>
          </a:p>
          <a:p>
            <a:pPr marL="342900" indent="-342900">
              <a:buAutoNum type="arabicPeriod"/>
            </a:pPr>
            <a:endParaRPr lang="tt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 бирү шартларында төрле ысул һәм алымнар куллану юлы белән укуның сыйфатын күтәрү өстендә эшләү;</a:t>
            </a:r>
          </a:p>
          <a:p>
            <a:pPr marL="342900" indent="-342900">
              <a:buAutoNum type="arabicPeriod"/>
            </a:pPr>
            <a:endParaRPr lang="tt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Милли төбәк компоненты кулланып, балаларда дуслык-туганлык хисе тәрбияләү;</a:t>
            </a:r>
          </a:p>
          <a:p>
            <a:pPr marL="342900" indent="-342900">
              <a:buAutoNum type="arabicPeriod"/>
            </a:pPr>
            <a:endParaRPr lang="tt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Милли традицияләргә нигезләнеп югары белемле, сәләтле,</a:t>
            </a:r>
          </a:p>
          <a:p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интеллектуал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үсешкә ия булган шәхес формалаштыру </a:t>
            </a:r>
          </a:p>
          <a:p>
            <a:pPr marL="342900" indent="-342900">
              <a:buAutoNum type="arabicPeriod"/>
            </a:pPr>
            <a:endParaRPr lang="tt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7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87872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Бурычлар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1.Гомуми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бирүнең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эчтәлеген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барышында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(татар)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укытучысына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ярдәм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2.Белем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процессына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заманча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педагогик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технологияләрне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кертү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3.Туган(татар)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теленнән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бердәм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республика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имтиханына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әзерләнү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материал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туплау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кодификатор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бәяләү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критерийларын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4.Белем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стандартына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бәйле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рәвештә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(татар)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теленнән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әдәбиятыннан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укучыларның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белеменә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осталыгына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күнекмәләренә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контроль диагностика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мониторинг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системасын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формалаштыру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5.Мәктәп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район, республика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укытучыларының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алдынгы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тәҗрибәсен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өйрәнү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6.Туган(татар)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теленнән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әдәбиятыннан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профильле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бирүнең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эчтәлеген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төзелешен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45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4152" y="62068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Кабинетның </a:t>
            </a:r>
            <a:r>
              <a:rPr lang="tt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план-схемасы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4419" y="2080589"/>
            <a:ext cx="504056" cy="1141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t-RU" dirty="0" smtClean="0"/>
              <a:t>тәрәзә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23628" y="3773121"/>
            <a:ext cx="504056" cy="1510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t-RU" dirty="0" smtClean="0"/>
              <a:t>тәрәзә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91139" y="1759545"/>
            <a:ext cx="2046393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ТАКТА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06619" y="2574502"/>
            <a:ext cx="1271811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Укытучы өстәле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785604" y="1967505"/>
            <a:ext cx="386796" cy="931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tt-RU" dirty="0" smtClean="0"/>
              <a:t>ишек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96336" y="4718876"/>
            <a:ext cx="576064" cy="1129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tt-RU" dirty="0" smtClean="0"/>
              <a:t>шкаф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70883" y="3474005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432958" y="3472548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78430" y="4245301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43887" y="4245301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70882" y="5104327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5161983"/>
            <a:ext cx="1286644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/>
              <a:t>парта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391008" y="1792557"/>
            <a:ext cx="2046393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Интрактив такта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00" y="3499675"/>
            <a:ext cx="5969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98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908720"/>
            <a:ext cx="820891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 теле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кабинетына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таләпләр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1.Рус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мәктәпләрендәге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(татар)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кабинетына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таләпләр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теленнән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Татарстан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дәүләт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стандартларына,регионда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тулы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һөнәри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программаларына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нигезләнеп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төзелә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2.Таләпләргә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 теле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әдәбияты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предметын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процессын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тәэмин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итүче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-техник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чаралар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китапханә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фонды, компьютер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мәгълүмат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чаралары,аудиовизуаль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чаралар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керә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3.Укыту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җиһазлары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кабинеты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бирелә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4.Сыйфатлы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кирәкле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чараларның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техник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җиһазларның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башка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әсбапларның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саны (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күләме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сыйныфта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укучы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балаларның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уртача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саныннан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(6-10укучы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исәбеннән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чыгып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билгеләнә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2296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2023</TotalTime>
  <Words>406</Words>
  <Application>Microsoft Office PowerPoint</Application>
  <PresentationFormat>Экран (4:3)</PresentationFormat>
  <Paragraphs>102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Марсила</cp:lastModifiedBy>
  <cp:revision>177</cp:revision>
  <dcterms:modified xsi:type="dcterms:W3CDTF">2022-03-30T10:16:05Z</dcterms:modified>
</cp:coreProperties>
</file>